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"/>
  </p:notesMasterIdLst>
  <p:sldIdLst>
    <p:sldId id="256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12C8C85-51F0-491E-9774-3900AFEF0FD7}" styleName="Светлый стиль 2 — акцент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93296810-A885-4BE3-A3E7-6D5BEEA58F35}" styleName="Средний стиль 2 —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262" autoAdjust="0"/>
    <p:restoredTop sz="96340" autoAdjust="0"/>
  </p:normalViewPr>
  <p:slideViewPr>
    <p:cSldViewPr snapToGrid="0">
      <p:cViewPr varScale="1">
        <p:scale>
          <a:sx n="113" d="100"/>
          <a:sy n="113" d="100"/>
        </p:scale>
        <p:origin x="95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C2794FD-5DA9-403A-8A3A-1B640841D614}" type="datetimeFigureOut">
              <a:rPr lang="ru-RU" smtClean="0"/>
              <a:t>22.10.2025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6811097-94F6-4C3E-AED2-A67E27650F0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516803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6811097-94F6-4C3E-AED2-A67E27650F0F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301517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CCD8A25-4EE0-B289-9EF8-60BCDD52673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6392C44A-67FB-CE03-1F38-DFD2A582CCD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08BD9125-0374-B72D-1543-C8991AEAC3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5F82B7-8F72-449E-BE60-2A8CD63E36A6}" type="datetimeFigureOut">
              <a:rPr lang="ru-RU" smtClean="0"/>
              <a:t>22.10.2025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FC01953C-BD46-68C6-86C7-CEE68B220B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26394EB-E81C-580E-EA57-09181CCBB7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9815D7-4B7C-47D6-B3C5-532336B8D34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651747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93F4435-4E37-69F4-B28F-32EFCCAF4A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5F56FD0F-487A-E52A-A221-1DB5BA4BE1E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EB7A0A35-8CA9-F46A-77EC-73E799E12E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5F82B7-8F72-449E-BE60-2A8CD63E36A6}" type="datetimeFigureOut">
              <a:rPr lang="ru-RU" smtClean="0"/>
              <a:t>22.10.2025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FCC1CA3-DC4F-D0CB-5D21-530E063B5C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C7A36653-92D5-A414-A4ED-2CCECF2830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9815D7-4B7C-47D6-B3C5-532336B8D34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125045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A82346BD-0E57-8098-4FA0-5B16CF21C4B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3BABE6B1-D0FB-AEC3-D1BF-176393F798F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22B034B-001D-354F-4559-E4FE1A67B7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5F82B7-8F72-449E-BE60-2A8CD63E36A6}" type="datetimeFigureOut">
              <a:rPr lang="ru-RU" smtClean="0"/>
              <a:t>22.10.2025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195F0544-EF28-F344-A73D-F3A9A78CC1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A483E39-5402-5BFB-1866-9294B47E9D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9815D7-4B7C-47D6-B3C5-532336B8D34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79228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FCFDC84-5AB2-5807-7F77-DF45A6D513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90732E0-06B1-8028-7CCA-21188646A4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72ABA8C8-1BBA-9D1F-2BDE-D0F2B24322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5F82B7-8F72-449E-BE60-2A8CD63E36A6}" type="datetimeFigureOut">
              <a:rPr lang="ru-RU" smtClean="0"/>
              <a:t>22.10.2025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E3E63A6-6D20-D7C1-9B93-5B3F8C2626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971E959-B655-FEAF-FF6C-B0CB296721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9815D7-4B7C-47D6-B3C5-532336B8D34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940511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BB76763-FCEB-7A3E-3197-AA65D07BA9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2014913F-173A-4735-532B-1730EF11587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9922AE8-D731-2933-4E70-8B6059F433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5F82B7-8F72-449E-BE60-2A8CD63E36A6}" type="datetimeFigureOut">
              <a:rPr lang="ru-RU" smtClean="0"/>
              <a:t>22.10.2025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E633EA9-3C54-13FC-1840-F550C676BF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CD764FE4-CE38-D5C2-4BE0-C6CF11EDD2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9815D7-4B7C-47D6-B3C5-532336B8D34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017052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5DBB001-190B-82F8-B79D-6B55001336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540719F-DBB2-EB58-16EC-7C0B510F464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E42447F4-B8CA-D433-0597-E7CB6FA5B23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1112F287-D715-6F92-4385-EDEDA75F9A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5F82B7-8F72-449E-BE60-2A8CD63E36A6}" type="datetimeFigureOut">
              <a:rPr lang="ru-RU" smtClean="0"/>
              <a:t>22.10.2025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47314207-F9DB-992E-4971-2D882726EC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F57A6D68-36F6-FDBF-CA59-1F7517837E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9815D7-4B7C-47D6-B3C5-532336B8D34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95013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5F632F1-C05F-5CFE-9943-840335059C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3F754F42-C5E1-C596-C3DF-0FEC584D048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F9BA3FC0-9F19-9817-7B55-264F9A40F50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B6DCF5DA-5063-1229-9AB7-D88799F086F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AD67FDB3-8E52-8695-318E-2C63F09EBCA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B81A225C-9C35-8EBD-8CFA-9746BEA660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5F82B7-8F72-449E-BE60-2A8CD63E36A6}" type="datetimeFigureOut">
              <a:rPr lang="ru-RU" smtClean="0"/>
              <a:t>22.10.2025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EDF21384-08FE-CE02-B9BD-6458CA4414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185E4D5E-A5FB-6402-0406-ADDEC9C0AA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9815D7-4B7C-47D6-B3C5-532336B8D34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43393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D4114C9-C2CB-99F2-DB8D-E5067F337B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05FBF913-1497-C35C-6DA0-640A762F65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5F82B7-8F72-449E-BE60-2A8CD63E36A6}" type="datetimeFigureOut">
              <a:rPr lang="ru-RU" smtClean="0"/>
              <a:t>22.10.2025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5213D832-66CF-9B17-CDD7-605ACA3B29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005359D6-B0A9-2FDE-A7FD-A4E37FD862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9815D7-4B7C-47D6-B3C5-532336B8D34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126326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29C5DE68-1DD6-99F5-8EE1-AB3437AA08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5F82B7-8F72-449E-BE60-2A8CD63E36A6}" type="datetimeFigureOut">
              <a:rPr lang="ru-RU" smtClean="0"/>
              <a:t>22.10.2025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CC7D9A37-72EC-1FA7-6241-FDAADB7AB9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ABF6246A-3323-6E93-323E-F029759C22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9815D7-4B7C-47D6-B3C5-532336B8D34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311153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2E04782-AF22-2FCE-8AD7-0FC695E383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690F4CE-E20A-165C-B522-1007E29577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93C6AAEA-6B93-9C86-DF9C-077BC5ED593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B962DE0E-0660-8FD9-027C-3A51A68741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5F82B7-8F72-449E-BE60-2A8CD63E36A6}" type="datetimeFigureOut">
              <a:rPr lang="ru-RU" smtClean="0"/>
              <a:t>22.10.2025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2A8A46E2-23AA-490A-7E99-2FEFFBB3E5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EFB24F2D-F9BE-6736-5A86-F6955B07D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9815D7-4B7C-47D6-B3C5-532336B8D34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373989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3C264B6-7D55-6A27-AB57-4C4A41377A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C9C70D08-6670-B166-4B72-FA6B6D978AA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97E787C0-3A7D-1CC6-908D-E9878A6C92D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A5E45424-ED63-5B94-EFE8-C3CFC0DAFC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5F82B7-8F72-449E-BE60-2A8CD63E36A6}" type="datetimeFigureOut">
              <a:rPr lang="ru-RU" smtClean="0"/>
              <a:t>22.10.2025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4CE9A6A8-C3B9-E04C-8AB6-81C9CF9944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FD32E1ED-391B-30C9-0A7E-E2299AF682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9815D7-4B7C-47D6-B3C5-532336B8D34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64208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FE28EDF-9F16-3556-BF1C-853F8E7705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9CA0E74E-BDFF-CA13-6F7F-8D5B851BB01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29DE7D7-0A65-2DE0-D964-6CED862329D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5F82B7-8F72-449E-BE60-2A8CD63E36A6}" type="datetimeFigureOut">
              <a:rPr lang="ru-RU" smtClean="0"/>
              <a:t>22.10.2025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14F4734-B2F0-D4B7-3810-FF082835017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BD0F5C6-6A86-FD33-172C-6210FFE6F85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9815D7-4B7C-47D6-B3C5-532336B8D34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732900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jpeg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jpeg"/><Relationship Id="rId10" Type="http://schemas.openxmlformats.org/officeDocument/2006/relationships/image" Target="../media/image8.png"/><Relationship Id="rId4" Type="http://schemas.openxmlformats.org/officeDocument/2006/relationships/image" Target="../media/image2.jpeg"/><Relationship Id="rId9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3D6B4A3A-E0B9-642E-61BC-439393620E57}"/>
              </a:ext>
            </a:extLst>
          </p:cNvPr>
          <p:cNvSpPr txBox="1"/>
          <p:nvPr/>
        </p:nvSpPr>
        <p:spPr>
          <a:xfrm>
            <a:off x="2182400" y="21648"/>
            <a:ext cx="829572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/>
              <a:t>ПЕРВИЧНО ГЕНЕРАЛИЗОВАННАЯ НЕЙРОБЛАСТОМА </a:t>
            </a:r>
          </a:p>
          <a:p>
            <a:pPr algn="ctr"/>
            <a:r>
              <a:rPr lang="ru-RU" sz="1200" dirty="0"/>
              <a:t>Автор: </a:t>
            </a:r>
            <a:r>
              <a:rPr lang="ru-RU" sz="1200" dirty="0" err="1"/>
              <a:t>Нуркенов</a:t>
            </a:r>
            <a:r>
              <a:rPr lang="ru-RU" sz="1200" dirty="0"/>
              <a:t> Р.Е., резидент 2 года обучения по специальности «Онкология и гематология дет</a:t>
            </a:r>
            <a:r>
              <a:rPr lang="en-US" sz="1200" dirty="0"/>
              <a:t>c</a:t>
            </a:r>
            <a:r>
              <a:rPr lang="ru-RU" sz="1200" dirty="0"/>
              <a:t>кая»</a:t>
            </a:r>
          </a:p>
          <a:p>
            <a:pPr algn="ctr"/>
            <a:r>
              <a:rPr lang="ru-RU" sz="1200" dirty="0"/>
              <a:t>Научный руководитель: Кусаинов Д.Н. заведующий отделением ОАРИТ по профилю онкология/гематология </a:t>
            </a:r>
          </a:p>
          <a:p>
            <a:pPr algn="ctr"/>
            <a:r>
              <a:rPr lang="ru-RU" sz="1200" dirty="0"/>
              <a:t>АО «Научный центр педиатрии и детской хирургии» г. Алматы, Казахстан</a:t>
            </a:r>
          </a:p>
        </p:txBody>
      </p:sp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1891E1B7-5B15-163F-A018-96389875CB1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23985" y="1080375"/>
            <a:ext cx="1362896" cy="1714843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chemeClr val="accent6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10" name="Рисунок 9">
            <a:extLst>
              <a:ext uri="{FF2B5EF4-FFF2-40B4-BE49-F238E27FC236}">
                <a16:creationId xmlns:a16="http://schemas.microsoft.com/office/drawing/2014/main" id="{87D396EB-8D39-C4B1-E1FE-0D41ABB70508}"/>
              </a:ext>
            </a:extLst>
          </p:cNvPr>
          <p:cNvPicPr>
            <a:picLocks noChangeAspect="1"/>
          </p:cNvPicPr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12819" y="3444370"/>
            <a:ext cx="1287603" cy="1829879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chemeClr val="accent6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12" name="Рисунок 11">
            <a:extLst>
              <a:ext uri="{FF2B5EF4-FFF2-40B4-BE49-F238E27FC236}">
                <a16:creationId xmlns:a16="http://schemas.microsoft.com/office/drawing/2014/main" id="{4040DBCB-D2C6-3B31-DEE6-71B56812DFDA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6170" y="3432936"/>
            <a:ext cx="1330711" cy="1829879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chemeClr val="accent6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14" name="Прямоугольник 13">
            <a:extLst>
              <a:ext uri="{FF2B5EF4-FFF2-40B4-BE49-F238E27FC236}">
                <a16:creationId xmlns:a16="http://schemas.microsoft.com/office/drawing/2014/main" id="{863D1C5A-1091-B9D9-0B02-6A98B9638DF0}"/>
              </a:ext>
            </a:extLst>
          </p:cNvPr>
          <p:cNvSpPr/>
          <p:nvPr/>
        </p:nvSpPr>
        <p:spPr>
          <a:xfrm>
            <a:off x="0" y="0"/>
            <a:ext cx="12192000" cy="6834823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026" name="Picture 2" descr="Научный центр педиатрии и детской хирургии">
            <a:extLst>
              <a:ext uri="{FF2B5EF4-FFF2-40B4-BE49-F238E27FC236}">
                <a16:creationId xmlns:a16="http://schemas.microsoft.com/office/drawing/2014/main" id="{97603EE9-D2A5-C43C-1B01-641E3E7DA41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5141" y="245896"/>
            <a:ext cx="1914467" cy="4786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2" name="Таблица 1">
            <a:extLst>
              <a:ext uri="{FF2B5EF4-FFF2-40B4-BE49-F238E27FC236}">
                <a16:creationId xmlns:a16="http://schemas.microsoft.com/office/drawing/2014/main" id="{05F5226B-0D70-25F3-40CE-98F62BD876D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94477925"/>
              </p:ext>
            </p:extLst>
          </p:nvPr>
        </p:nvGraphicFramePr>
        <p:xfrm>
          <a:off x="81024" y="1041893"/>
          <a:ext cx="5816530" cy="153924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5816530">
                  <a:extLst>
                    <a:ext uri="{9D8B030D-6E8A-4147-A177-3AD203B41FA5}">
                      <a16:colId xmlns:a16="http://schemas.microsoft.com/office/drawing/2014/main" val="2069809356"/>
                    </a:ext>
                  </a:extLst>
                </a:gridCol>
              </a:tblGrid>
              <a:tr h="98921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/>
                        <a:t>Актуальность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200" dirty="0"/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307616008"/>
                  </a:ext>
                </a:extLst>
              </a:tr>
              <a:tr h="626568"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>
                          <a:latin typeface="Arial Narrow" panose="020B0606020202030204" pitchFamily="34" charset="0"/>
                        </a:rPr>
                        <a:t>Первично генерализованная нейробластома представляет собой одну из самых агрессивных форм злокачественных опухолей детского возраста, характеризующуюся наличием множественных отдалённых метастазов уже на момент постановки диагноза. Несмотря на достижения современной </a:t>
                      </a:r>
                      <a:r>
                        <a:rPr lang="ru-RU" sz="1000" dirty="0" err="1">
                          <a:latin typeface="Arial Narrow" panose="020B0606020202030204" pitchFamily="34" charset="0"/>
                        </a:rPr>
                        <a:t>онкопедиатрии</a:t>
                      </a:r>
                      <a:r>
                        <a:rPr lang="ru-RU" sz="1000" dirty="0">
                          <a:latin typeface="Arial Narrow" panose="020B0606020202030204" pitchFamily="34" charset="0"/>
                        </a:rPr>
                        <a:t>, выживаемость пациентов с данной формой заболевания остаётся значительно ниже, чем при локализованных опухолях. По данным международных исследований, у более чем </a:t>
                      </a:r>
                      <a:r>
                        <a:rPr lang="ru-RU" sz="1000" b="0" dirty="0">
                          <a:latin typeface="Arial Narrow" panose="020B0606020202030204" pitchFamily="34" charset="0"/>
                        </a:rPr>
                        <a:t>50% детей с нейробластомой заболевание диагностируется в IV стадии, </a:t>
                      </a:r>
                      <a:r>
                        <a:rPr lang="ru-RU" sz="1000" dirty="0">
                          <a:latin typeface="Arial Narrow" panose="020B0606020202030204" pitchFamily="34" charset="0"/>
                        </a:rPr>
                        <a:t>что делает выбор тактики лечения особенно сложным. </a:t>
                      </a:r>
                    </a:p>
                    <a:p>
                      <a:endParaRPr lang="ru-RU" sz="9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4554526"/>
                  </a:ext>
                </a:extLst>
              </a:tr>
            </a:tbl>
          </a:graphicData>
        </a:graphic>
      </p:graphicFrame>
      <p:graphicFrame>
        <p:nvGraphicFramePr>
          <p:cNvPr id="6" name="Таблица 5">
            <a:extLst>
              <a:ext uri="{FF2B5EF4-FFF2-40B4-BE49-F238E27FC236}">
                <a16:creationId xmlns:a16="http://schemas.microsoft.com/office/drawing/2014/main" id="{E4C78B3A-83FE-6E7E-560A-78DE9FFD0FD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71026143"/>
              </p:ext>
            </p:extLst>
          </p:nvPr>
        </p:nvGraphicFramePr>
        <p:xfrm>
          <a:off x="81024" y="2386418"/>
          <a:ext cx="5816530" cy="83820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5816530">
                  <a:extLst>
                    <a:ext uri="{9D8B030D-6E8A-4147-A177-3AD203B41FA5}">
                      <a16:colId xmlns:a16="http://schemas.microsoft.com/office/drawing/2014/main" val="665190825"/>
                    </a:ext>
                  </a:extLst>
                </a:gridCol>
              </a:tblGrid>
              <a:tr h="183426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Anamnesis vitae: </a:t>
                      </a:r>
                      <a:endParaRPr lang="kk-KZ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0303502"/>
                  </a:ext>
                </a:extLst>
              </a:tr>
              <a:tr h="393520"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000" dirty="0">
                          <a:latin typeface="Arial Narrow" panose="020B0606020202030204" pitchFamily="34" charset="0"/>
                        </a:rPr>
                        <a:t>Мальчик А</a:t>
                      </a:r>
                      <a:r>
                        <a:rPr lang="ru-RU" sz="1000" dirty="0">
                          <a:latin typeface="Arial Narrow" panose="020B0606020202030204" pitchFamily="34" charset="0"/>
                        </a:rPr>
                        <a:t>, 4 года, от 1 беременности, 1 роды, роды физиологические. Гестационный срок 40 недель. Вес при рождении 3900 гр., рост 55 см.</a:t>
                      </a:r>
                    </a:p>
                    <a:p>
                      <a:endParaRPr lang="ru-RU" sz="9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62871157"/>
                  </a:ext>
                </a:extLst>
              </a:tr>
            </a:tbl>
          </a:graphicData>
        </a:graphic>
      </p:graphicFrame>
      <p:graphicFrame>
        <p:nvGraphicFramePr>
          <p:cNvPr id="7" name="Таблица 6">
            <a:extLst>
              <a:ext uri="{FF2B5EF4-FFF2-40B4-BE49-F238E27FC236}">
                <a16:creationId xmlns:a16="http://schemas.microsoft.com/office/drawing/2014/main" id="{C3BBC9E4-4C2B-72C9-74BB-3B14834E1AE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9043673"/>
              </p:ext>
            </p:extLst>
          </p:nvPr>
        </p:nvGraphicFramePr>
        <p:xfrm>
          <a:off x="81024" y="3040245"/>
          <a:ext cx="5816530" cy="161544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5816530">
                  <a:extLst>
                    <a:ext uri="{9D8B030D-6E8A-4147-A177-3AD203B41FA5}">
                      <a16:colId xmlns:a16="http://schemas.microsoft.com/office/drawing/2014/main" val="3621745414"/>
                    </a:ext>
                  </a:extLst>
                </a:gridCol>
              </a:tblGrid>
              <a:tr h="25200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Anamnesis </a:t>
                      </a:r>
                      <a:r>
                        <a:rPr lang="en-US" sz="1400" dirty="0" err="1"/>
                        <a:t>morbi</a:t>
                      </a:r>
                      <a:r>
                        <a:rPr lang="en-US" sz="1400" dirty="0"/>
                        <a:t>:</a:t>
                      </a:r>
                      <a:endParaRPr lang="ru-RU" sz="1400" dirty="0"/>
                    </a:p>
                  </a:txBody>
                  <a:tcPr anchor="b"/>
                </a:tc>
                <a:extLst>
                  <a:ext uri="{0D108BD9-81ED-4DB2-BD59-A6C34878D82A}">
                    <a16:rowId xmlns:a16="http://schemas.microsoft.com/office/drawing/2014/main" val="1849350821"/>
                  </a:ext>
                </a:extLst>
              </a:tr>
              <a:tr h="653799">
                <a:tc>
                  <a:txBody>
                    <a:bodyPr/>
                    <a:lstStyle/>
                    <a:p>
                      <a:pPr algn="just"/>
                      <a:r>
                        <a:rPr lang="ru-RU" sz="1000" b="0" kern="1200" dirty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</a:rPr>
                        <a:t>Со слов мамы ребенок болеет в течении 1 месяца. Впервые диагноз "Первично-генерализованная нейробластома забрюшинного пространства, с множественным метастатическим поражением свода, основания и лицевого черепа, лопаток, мягких тканей </a:t>
                      </a:r>
                      <a:r>
                        <a:rPr lang="ru-RU" sz="1000" b="0" kern="1200" dirty="0" err="1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</a:rPr>
                        <a:t>периорбитальной</a:t>
                      </a:r>
                      <a:r>
                        <a:rPr lang="ru-RU" sz="1000" b="0" kern="1200" dirty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</a:rPr>
                        <a:t> области, паравертебральной области грудного и поясничного отдела позвоночника, печени, лимфатических узлов (подмышечный справа, надключичный слева), костного мозга. Стадия 4. Группа высокого риска" выставлен 09.03.22г в НЦПДХ. С 09.03.22г по 05.08.24г проведены 6 курсов ПХТ по программе NB-2004. 16.06.2022г. проведена заготовка стволовых гемопоэтических клеток крови для аутотрансплантации. 21.07.2022г проведена операция: Лапаротомия, односторонняя </a:t>
                      </a:r>
                      <a:r>
                        <a:rPr lang="ru-RU" sz="1000" b="0" kern="1200" dirty="0" err="1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</a:rPr>
                        <a:t>туморадреналэктомия</a:t>
                      </a:r>
                      <a:r>
                        <a:rPr lang="ru-RU" sz="1000" b="0" kern="1200" dirty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</a:rPr>
                        <a:t> слева. 15.09.22г проведена трансплантация </a:t>
                      </a:r>
                      <a:r>
                        <a:rPr lang="ru-RU" sz="1000" b="0" kern="1200" dirty="0" err="1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</a:rPr>
                        <a:t>аутологичных</a:t>
                      </a:r>
                      <a:r>
                        <a:rPr lang="ru-RU" sz="1000" b="0" kern="1200" dirty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</a:rPr>
                        <a:t> гемопоэтических стволовых клеток без очистки. </a:t>
                      </a:r>
                      <a:endParaRPr lang="ru-RU" sz="1000" dirty="0">
                        <a:latin typeface="Arial Narrow" panose="020B0606020202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21213120"/>
                  </a:ext>
                </a:extLst>
              </a:tr>
            </a:tbl>
          </a:graphicData>
        </a:graphic>
      </p:graphicFrame>
      <p:pic>
        <p:nvPicPr>
          <p:cNvPr id="11" name="Рисунок 10">
            <a:extLst>
              <a:ext uri="{FF2B5EF4-FFF2-40B4-BE49-F238E27FC236}">
                <a16:creationId xmlns:a16="http://schemas.microsoft.com/office/drawing/2014/main" id="{309D7355-A037-B5BF-63CF-FC16E8F69A68}"/>
              </a:ext>
            </a:extLst>
          </p:cNvPr>
          <p:cNvPicPr>
            <a:picLocks noChangeAspect="1"/>
          </p:cNvPicPr>
          <p:nvPr/>
        </p:nvPicPr>
        <p:blipFill>
          <a:blip r:embed="rId7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93603" y="1080375"/>
            <a:ext cx="1283901" cy="1711867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chemeClr val="accent6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id="{FD79A008-26A1-732E-B1D1-BED76C7C84C6}"/>
              </a:ext>
            </a:extLst>
          </p:cNvPr>
          <p:cNvSpPr txBox="1"/>
          <p:nvPr/>
        </p:nvSpPr>
        <p:spPr>
          <a:xfrm>
            <a:off x="9241430" y="2798039"/>
            <a:ext cx="143038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900" dirty="0"/>
              <a:t>Ра</a:t>
            </a:r>
            <a:r>
              <a:rPr lang="ru-RU" sz="900" dirty="0"/>
              <a:t>меры головы  и метастатических мягких тканей </a:t>
            </a:r>
            <a:r>
              <a:rPr lang="ru-RU" sz="900" dirty="0" err="1"/>
              <a:t>периорбитальной</a:t>
            </a:r>
            <a:r>
              <a:rPr lang="ru-RU" sz="900" dirty="0"/>
              <a:t> области 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C706D0D5-0979-DBB2-D0FF-7CEFEA953D05}"/>
              </a:ext>
            </a:extLst>
          </p:cNvPr>
          <p:cNvSpPr txBox="1"/>
          <p:nvPr/>
        </p:nvSpPr>
        <p:spPr>
          <a:xfrm>
            <a:off x="10756170" y="5310005"/>
            <a:ext cx="1358381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900" dirty="0"/>
              <a:t>Результаты исследования </a:t>
            </a:r>
            <a:r>
              <a:rPr lang="en-US" sz="900" dirty="0"/>
              <a:t>MIBG-</a:t>
            </a:r>
            <a:r>
              <a:rPr lang="ru-RU" sz="900" dirty="0"/>
              <a:t>исследования, проведенная в клинике «</a:t>
            </a:r>
            <a:r>
              <a:rPr lang="en-US" sz="900" dirty="0"/>
              <a:t>Liv</a:t>
            </a:r>
            <a:r>
              <a:rPr lang="ru-RU" sz="900" dirty="0"/>
              <a:t>»</a:t>
            </a:r>
            <a:r>
              <a:rPr lang="en-US" sz="900" dirty="0"/>
              <a:t> </a:t>
            </a:r>
            <a:r>
              <a:rPr lang="ru-RU" sz="900" dirty="0"/>
              <a:t>г. Стамбул, Турция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13D1C90F-9B4B-B139-B01F-5A76D64F3D5B}"/>
              </a:ext>
            </a:extLst>
          </p:cNvPr>
          <p:cNvSpPr txBox="1"/>
          <p:nvPr/>
        </p:nvSpPr>
        <p:spPr>
          <a:xfrm>
            <a:off x="10690242" y="2833161"/>
            <a:ext cx="1430382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900" dirty="0"/>
              <a:t>Первые снимки МРТ головного мозга в возрасте 1 год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90ED440E-B478-4333-CDAA-DDCC32BECDA3}"/>
              </a:ext>
            </a:extLst>
          </p:cNvPr>
          <p:cNvSpPr txBox="1"/>
          <p:nvPr/>
        </p:nvSpPr>
        <p:spPr>
          <a:xfrm>
            <a:off x="9277429" y="5344142"/>
            <a:ext cx="135838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900" dirty="0"/>
              <a:t>Метастатические изменения в брюшной полости на МРТ исследовании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1829A897-1DF0-6A7D-581A-75BDE700F8AE}"/>
              </a:ext>
            </a:extLst>
          </p:cNvPr>
          <p:cNvSpPr txBox="1"/>
          <p:nvPr/>
        </p:nvSpPr>
        <p:spPr>
          <a:xfrm>
            <a:off x="3580669" y="6628865"/>
            <a:ext cx="2348720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800" dirty="0"/>
              <a:t>23-24 Октябрь 2025 год, город Алматы, Казахстан</a:t>
            </a:r>
          </a:p>
        </p:txBody>
      </p:sp>
      <p:sp>
        <p:nvSpPr>
          <p:cNvPr id="24" name="Прямоугольник 23">
            <a:extLst>
              <a:ext uri="{FF2B5EF4-FFF2-40B4-BE49-F238E27FC236}">
                <a16:creationId xmlns:a16="http://schemas.microsoft.com/office/drawing/2014/main" id="{FC075732-61FF-CE53-05FA-88507C8FC3E1}"/>
              </a:ext>
            </a:extLst>
          </p:cNvPr>
          <p:cNvSpPr/>
          <p:nvPr/>
        </p:nvSpPr>
        <p:spPr>
          <a:xfrm>
            <a:off x="6155882" y="1388203"/>
            <a:ext cx="348762" cy="21544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N5</a:t>
            </a:r>
            <a:endParaRPr lang="ru-RU" sz="900" dirty="0">
              <a:solidFill>
                <a:schemeClr val="tx1"/>
              </a:solidFill>
            </a:endParaRPr>
          </a:p>
        </p:txBody>
      </p:sp>
      <p:sp>
        <p:nvSpPr>
          <p:cNvPr id="31" name="Прямоугольник 30">
            <a:extLst>
              <a:ext uri="{FF2B5EF4-FFF2-40B4-BE49-F238E27FC236}">
                <a16:creationId xmlns:a16="http://schemas.microsoft.com/office/drawing/2014/main" id="{EEFFDC54-E23E-0111-A25D-631A80E4EC10}"/>
              </a:ext>
            </a:extLst>
          </p:cNvPr>
          <p:cNvSpPr/>
          <p:nvPr/>
        </p:nvSpPr>
        <p:spPr>
          <a:xfrm>
            <a:off x="6672916" y="1388203"/>
            <a:ext cx="602389" cy="21544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N6</a:t>
            </a:r>
            <a:r>
              <a:rPr lang="ru-RU" sz="900" dirty="0">
                <a:solidFill>
                  <a:schemeClr val="tx1"/>
                </a:solidFill>
              </a:rPr>
              <a:t> (№2)</a:t>
            </a:r>
          </a:p>
        </p:txBody>
      </p:sp>
      <p:sp>
        <p:nvSpPr>
          <p:cNvPr id="1027" name="Прямоугольник 1026">
            <a:extLst>
              <a:ext uri="{FF2B5EF4-FFF2-40B4-BE49-F238E27FC236}">
                <a16:creationId xmlns:a16="http://schemas.microsoft.com/office/drawing/2014/main" id="{7DEFD7D2-E30C-2425-FAD4-600A4A6C86C8}"/>
              </a:ext>
            </a:extLst>
          </p:cNvPr>
          <p:cNvSpPr/>
          <p:nvPr/>
        </p:nvSpPr>
        <p:spPr>
          <a:xfrm>
            <a:off x="7424916" y="1390732"/>
            <a:ext cx="949946" cy="21544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900" dirty="0">
                <a:solidFill>
                  <a:schemeClr val="tx1"/>
                </a:solidFill>
              </a:rPr>
              <a:t>Аферез ТГСК</a:t>
            </a:r>
          </a:p>
        </p:txBody>
      </p:sp>
      <p:sp>
        <p:nvSpPr>
          <p:cNvPr id="1030" name="Прямоугольник 1029">
            <a:extLst>
              <a:ext uri="{FF2B5EF4-FFF2-40B4-BE49-F238E27FC236}">
                <a16:creationId xmlns:a16="http://schemas.microsoft.com/office/drawing/2014/main" id="{4C87452E-81AF-3BA0-30B8-9B96DDAD43B5}"/>
              </a:ext>
            </a:extLst>
          </p:cNvPr>
          <p:cNvSpPr/>
          <p:nvPr/>
        </p:nvSpPr>
        <p:spPr>
          <a:xfrm>
            <a:off x="8521343" y="1390732"/>
            <a:ext cx="348762" cy="21544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N5</a:t>
            </a:r>
            <a:endParaRPr lang="ru-RU" sz="900" dirty="0">
              <a:solidFill>
                <a:schemeClr val="tx1"/>
              </a:solidFill>
            </a:endParaRPr>
          </a:p>
        </p:txBody>
      </p:sp>
      <p:sp>
        <p:nvSpPr>
          <p:cNvPr id="1031" name="Прямоугольник 1030">
            <a:extLst>
              <a:ext uri="{FF2B5EF4-FFF2-40B4-BE49-F238E27FC236}">
                <a16:creationId xmlns:a16="http://schemas.microsoft.com/office/drawing/2014/main" id="{63CCB7A7-9372-E68B-2178-B276630EB0B4}"/>
              </a:ext>
            </a:extLst>
          </p:cNvPr>
          <p:cNvSpPr/>
          <p:nvPr/>
        </p:nvSpPr>
        <p:spPr>
          <a:xfrm>
            <a:off x="6140404" y="1752266"/>
            <a:ext cx="1408671" cy="21544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900" dirty="0" err="1">
                <a:solidFill>
                  <a:schemeClr val="tx1"/>
                </a:solidFill>
              </a:rPr>
              <a:t>Туморадреналэктомия</a:t>
            </a:r>
            <a:endParaRPr lang="ru-RU" sz="900" dirty="0">
              <a:solidFill>
                <a:schemeClr val="tx1"/>
              </a:solidFill>
            </a:endParaRPr>
          </a:p>
        </p:txBody>
      </p:sp>
      <p:sp>
        <p:nvSpPr>
          <p:cNvPr id="1032" name="Прямоугольник 1031">
            <a:extLst>
              <a:ext uri="{FF2B5EF4-FFF2-40B4-BE49-F238E27FC236}">
                <a16:creationId xmlns:a16="http://schemas.microsoft.com/office/drawing/2014/main" id="{B815C151-E8FF-AD7E-C189-ED05E0DDFCC6}"/>
              </a:ext>
            </a:extLst>
          </p:cNvPr>
          <p:cNvSpPr/>
          <p:nvPr/>
        </p:nvSpPr>
        <p:spPr>
          <a:xfrm>
            <a:off x="6330968" y="2102060"/>
            <a:ext cx="1278915" cy="21544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Iri/Tem + </a:t>
            </a:r>
            <a:r>
              <a:rPr lang="en-US" sz="900" dirty="0" err="1">
                <a:solidFill>
                  <a:schemeClr val="tx1"/>
                </a:solidFill>
              </a:rPr>
              <a:t>Qarziba</a:t>
            </a:r>
            <a:r>
              <a:rPr lang="en-US" sz="900" dirty="0">
                <a:solidFill>
                  <a:schemeClr val="tx1"/>
                </a:solidFill>
              </a:rPr>
              <a:t> (</a:t>
            </a:r>
            <a:r>
              <a:rPr lang="ru-RU" sz="900" dirty="0">
                <a:solidFill>
                  <a:schemeClr val="tx1"/>
                </a:solidFill>
              </a:rPr>
              <a:t>№</a:t>
            </a:r>
            <a:r>
              <a:rPr lang="en-US" sz="900" dirty="0">
                <a:solidFill>
                  <a:schemeClr val="tx1"/>
                </a:solidFill>
              </a:rPr>
              <a:t>5)</a:t>
            </a:r>
            <a:endParaRPr lang="ru-RU" sz="900" dirty="0">
              <a:solidFill>
                <a:schemeClr val="tx1"/>
              </a:solidFill>
            </a:endParaRPr>
          </a:p>
        </p:txBody>
      </p:sp>
      <p:sp>
        <p:nvSpPr>
          <p:cNvPr id="1033" name="Прямоугольник 1032">
            <a:extLst>
              <a:ext uri="{FF2B5EF4-FFF2-40B4-BE49-F238E27FC236}">
                <a16:creationId xmlns:a16="http://schemas.microsoft.com/office/drawing/2014/main" id="{66A6529D-601E-B8DA-E0AD-3DA77003F9BA}"/>
              </a:ext>
            </a:extLst>
          </p:cNvPr>
          <p:cNvSpPr/>
          <p:nvPr/>
        </p:nvSpPr>
        <p:spPr>
          <a:xfrm>
            <a:off x="8190799" y="1753845"/>
            <a:ext cx="679306" cy="21544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900" dirty="0" err="1">
                <a:solidFill>
                  <a:schemeClr val="tx1"/>
                </a:solidFill>
              </a:rPr>
              <a:t>аутоТГСК</a:t>
            </a:r>
            <a:endParaRPr lang="ru-RU" sz="900" dirty="0">
              <a:solidFill>
                <a:schemeClr val="tx1"/>
              </a:solidFill>
            </a:endParaRPr>
          </a:p>
        </p:txBody>
      </p:sp>
      <p:sp>
        <p:nvSpPr>
          <p:cNvPr id="1034" name="Прямоугольник 1033">
            <a:extLst>
              <a:ext uri="{FF2B5EF4-FFF2-40B4-BE49-F238E27FC236}">
                <a16:creationId xmlns:a16="http://schemas.microsoft.com/office/drawing/2014/main" id="{B45C3FE6-C902-5196-5114-E0FEABE9D023}"/>
              </a:ext>
            </a:extLst>
          </p:cNvPr>
          <p:cNvSpPr/>
          <p:nvPr/>
        </p:nvSpPr>
        <p:spPr>
          <a:xfrm>
            <a:off x="7695556" y="1748546"/>
            <a:ext cx="348762" cy="21544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N</a:t>
            </a:r>
            <a:r>
              <a:rPr lang="ru-RU" sz="900" dirty="0">
                <a:solidFill>
                  <a:schemeClr val="tx1"/>
                </a:solidFill>
              </a:rPr>
              <a:t>6</a:t>
            </a:r>
          </a:p>
        </p:txBody>
      </p:sp>
      <p:sp>
        <p:nvSpPr>
          <p:cNvPr id="1038" name="Прямоугольник 1037">
            <a:extLst>
              <a:ext uri="{FF2B5EF4-FFF2-40B4-BE49-F238E27FC236}">
                <a16:creationId xmlns:a16="http://schemas.microsoft.com/office/drawing/2014/main" id="{E85DEAD2-0190-11A1-D7B8-866D7F4BFAE1}"/>
              </a:ext>
            </a:extLst>
          </p:cNvPr>
          <p:cNvSpPr/>
          <p:nvPr/>
        </p:nvSpPr>
        <p:spPr>
          <a:xfrm>
            <a:off x="7763206" y="2102060"/>
            <a:ext cx="855185" cy="21544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Iri/Tem </a:t>
            </a:r>
            <a:r>
              <a:rPr lang="ru-RU" sz="900" dirty="0">
                <a:solidFill>
                  <a:schemeClr val="tx1"/>
                </a:solidFill>
              </a:rPr>
              <a:t>(№4)</a:t>
            </a:r>
          </a:p>
        </p:txBody>
      </p:sp>
      <p:sp>
        <p:nvSpPr>
          <p:cNvPr id="1044" name="Прямоугольник 1043">
            <a:extLst>
              <a:ext uri="{FF2B5EF4-FFF2-40B4-BE49-F238E27FC236}">
                <a16:creationId xmlns:a16="http://schemas.microsoft.com/office/drawing/2014/main" id="{E8FF9647-69C5-D99F-C4A7-3173B51A1532}"/>
              </a:ext>
            </a:extLst>
          </p:cNvPr>
          <p:cNvSpPr/>
          <p:nvPr/>
        </p:nvSpPr>
        <p:spPr>
          <a:xfrm>
            <a:off x="6882168" y="2415568"/>
            <a:ext cx="978682" cy="21544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900" dirty="0" err="1">
                <a:solidFill>
                  <a:schemeClr val="tx1"/>
                </a:solidFill>
              </a:rPr>
              <a:t>Vbl</a:t>
            </a:r>
            <a:r>
              <a:rPr lang="en-US" sz="900" dirty="0">
                <a:solidFill>
                  <a:schemeClr val="tx1"/>
                </a:solidFill>
              </a:rPr>
              <a:t>/Iri/Tem(</a:t>
            </a:r>
            <a:r>
              <a:rPr lang="ru-RU" sz="900" dirty="0">
                <a:solidFill>
                  <a:schemeClr val="tx1"/>
                </a:solidFill>
              </a:rPr>
              <a:t>№</a:t>
            </a:r>
            <a:r>
              <a:rPr lang="en-US" sz="900" dirty="0">
                <a:solidFill>
                  <a:schemeClr val="tx1"/>
                </a:solidFill>
              </a:rPr>
              <a:t>4)</a:t>
            </a:r>
            <a:endParaRPr lang="ru-RU" sz="900" dirty="0">
              <a:solidFill>
                <a:schemeClr val="tx1"/>
              </a:solidFill>
            </a:endParaRPr>
          </a:p>
        </p:txBody>
      </p:sp>
      <p:sp>
        <p:nvSpPr>
          <p:cNvPr id="1047" name="Прямоугольник 1046">
            <a:extLst>
              <a:ext uri="{FF2B5EF4-FFF2-40B4-BE49-F238E27FC236}">
                <a16:creationId xmlns:a16="http://schemas.microsoft.com/office/drawing/2014/main" id="{E9001565-853B-0A2B-B38B-10570D114C4F}"/>
              </a:ext>
            </a:extLst>
          </p:cNvPr>
          <p:cNvSpPr/>
          <p:nvPr/>
        </p:nvSpPr>
        <p:spPr>
          <a:xfrm>
            <a:off x="6137174" y="2413493"/>
            <a:ext cx="600486" cy="21544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N8</a:t>
            </a:r>
            <a:r>
              <a:rPr lang="ru-RU" sz="900" dirty="0">
                <a:solidFill>
                  <a:schemeClr val="tx1"/>
                </a:solidFill>
              </a:rPr>
              <a:t> (№2)</a:t>
            </a:r>
          </a:p>
        </p:txBody>
      </p:sp>
      <p:sp>
        <p:nvSpPr>
          <p:cNvPr id="1050" name="Прямоугольник 1049">
            <a:extLst>
              <a:ext uri="{FF2B5EF4-FFF2-40B4-BE49-F238E27FC236}">
                <a16:creationId xmlns:a16="http://schemas.microsoft.com/office/drawing/2014/main" id="{FA9944F0-AA19-6719-B9C4-004382E3491F}"/>
              </a:ext>
            </a:extLst>
          </p:cNvPr>
          <p:cNvSpPr/>
          <p:nvPr/>
        </p:nvSpPr>
        <p:spPr>
          <a:xfrm>
            <a:off x="8025904" y="2412070"/>
            <a:ext cx="855185" cy="21544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Iri/Tem </a:t>
            </a:r>
            <a:r>
              <a:rPr lang="ru-RU" sz="900" dirty="0">
                <a:solidFill>
                  <a:schemeClr val="tx1"/>
                </a:solidFill>
              </a:rPr>
              <a:t>(№3)</a:t>
            </a:r>
          </a:p>
        </p:txBody>
      </p:sp>
      <p:sp>
        <p:nvSpPr>
          <p:cNvPr id="1051" name="Прямоугольник 1050">
            <a:extLst>
              <a:ext uri="{FF2B5EF4-FFF2-40B4-BE49-F238E27FC236}">
                <a16:creationId xmlns:a16="http://schemas.microsoft.com/office/drawing/2014/main" id="{AE75FAAD-EA14-61C1-38B5-7EB7C5218ADA}"/>
              </a:ext>
            </a:extLst>
          </p:cNvPr>
          <p:cNvSpPr/>
          <p:nvPr/>
        </p:nvSpPr>
        <p:spPr>
          <a:xfrm>
            <a:off x="6882168" y="2755489"/>
            <a:ext cx="978682" cy="21544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900" dirty="0" err="1">
                <a:solidFill>
                  <a:schemeClr val="tx1"/>
                </a:solidFill>
              </a:rPr>
              <a:t>Vbl</a:t>
            </a:r>
            <a:r>
              <a:rPr lang="en-US" sz="900" dirty="0">
                <a:solidFill>
                  <a:schemeClr val="tx1"/>
                </a:solidFill>
              </a:rPr>
              <a:t>/Iri/Tem</a:t>
            </a:r>
            <a:endParaRPr lang="ru-RU" sz="900" dirty="0">
              <a:solidFill>
                <a:schemeClr val="tx1"/>
              </a:solidFill>
            </a:endParaRPr>
          </a:p>
        </p:txBody>
      </p:sp>
      <p:cxnSp>
        <p:nvCxnSpPr>
          <p:cNvPr id="1053" name="Прямая со стрелкой 1052">
            <a:extLst>
              <a:ext uri="{FF2B5EF4-FFF2-40B4-BE49-F238E27FC236}">
                <a16:creationId xmlns:a16="http://schemas.microsoft.com/office/drawing/2014/main" id="{3EEF8B29-D62E-5769-790F-7C6B850A4A4A}"/>
              </a:ext>
            </a:extLst>
          </p:cNvPr>
          <p:cNvCxnSpPr>
            <a:stCxn id="24" idx="3"/>
            <a:endCxn id="31" idx="1"/>
          </p:cNvCxnSpPr>
          <p:nvPr/>
        </p:nvCxnSpPr>
        <p:spPr>
          <a:xfrm>
            <a:off x="6504644" y="1495925"/>
            <a:ext cx="168272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1054" name="Прямая со стрелкой 1053">
            <a:extLst>
              <a:ext uri="{FF2B5EF4-FFF2-40B4-BE49-F238E27FC236}">
                <a16:creationId xmlns:a16="http://schemas.microsoft.com/office/drawing/2014/main" id="{130A780E-17E2-54F5-1814-57D729A5965A}"/>
              </a:ext>
            </a:extLst>
          </p:cNvPr>
          <p:cNvCxnSpPr>
            <a:cxnSpLocks/>
            <a:stCxn id="1047" idx="3"/>
            <a:endCxn id="1044" idx="1"/>
          </p:cNvCxnSpPr>
          <p:nvPr/>
        </p:nvCxnSpPr>
        <p:spPr>
          <a:xfrm>
            <a:off x="6737660" y="2521215"/>
            <a:ext cx="144508" cy="207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1055" name="Прямая со стрелкой 1054">
            <a:extLst>
              <a:ext uri="{FF2B5EF4-FFF2-40B4-BE49-F238E27FC236}">
                <a16:creationId xmlns:a16="http://schemas.microsoft.com/office/drawing/2014/main" id="{05EDDB0C-E78D-FBF2-EC64-CEFBAD4DBD21}"/>
              </a:ext>
            </a:extLst>
          </p:cNvPr>
          <p:cNvCxnSpPr>
            <a:cxnSpLocks/>
            <a:stCxn id="1044" idx="3"/>
            <a:endCxn id="1050" idx="1"/>
          </p:cNvCxnSpPr>
          <p:nvPr/>
        </p:nvCxnSpPr>
        <p:spPr>
          <a:xfrm flipV="1">
            <a:off x="7860850" y="2519792"/>
            <a:ext cx="165054" cy="349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1060" name="Прямая со стрелкой 1059">
            <a:extLst>
              <a:ext uri="{FF2B5EF4-FFF2-40B4-BE49-F238E27FC236}">
                <a16:creationId xmlns:a16="http://schemas.microsoft.com/office/drawing/2014/main" id="{6B3A7D3D-DA2C-2213-9980-B624550D8C74}"/>
              </a:ext>
            </a:extLst>
          </p:cNvPr>
          <p:cNvCxnSpPr>
            <a:cxnSpLocks/>
            <a:stCxn id="1030" idx="2"/>
            <a:endCxn id="1031" idx="0"/>
          </p:cNvCxnSpPr>
          <p:nvPr/>
        </p:nvCxnSpPr>
        <p:spPr>
          <a:xfrm flipH="1">
            <a:off x="6844740" y="1606176"/>
            <a:ext cx="1850984" cy="14609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1068" name="Прямая со стрелкой 1067">
            <a:extLst>
              <a:ext uri="{FF2B5EF4-FFF2-40B4-BE49-F238E27FC236}">
                <a16:creationId xmlns:a16="http://schemas.microsoft.com/office/drawing/2014/main" id="{5C12F1D4-F94C-C52B-FF7C-1E075D0E090F}"/>
              </a:ext>
            </a:extLst>
          </p:cNvPr>
          <p:cNvCxnSpPr>
            <a:cxnSpLocks/>
            <a:stCxn id="31" idx="3"/>
            <a:endCxn id="1027" idx="1"/>
          </p:cNvCxnSpPr>
          <p:nvPr/>
        </p:nvCxnSpPr>
        <p:spPr>
          <a:xfrm>
            <a:off x="7275305" y="1495925"/>
            <a:ext cx="149611" cy="252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1069" name="Прямая со стрелкой 1068">
            <a:extLst>
              <a:ext uri="{FF2B5EF4-FFF2-40B4-BE49-F238E27FC236}">
                <a16:creationId xmlns:a16="http://schemas.microsoft.com/office/drawing/2014/main" id="{F5DB8982-F286-6032-FF2B-8D0ACD3B1467}"/>
              </a:ext>
            </a:extLst>
          </p:cNvPr>
          <p:cNvCxnSpPr>
            <a:cxnSpLocks/>
            <a:stCxn id="1027" idx="3"/>
            <a:endCxn id="1030" idx="1"/>
          </p:cNvCxnSpPr>
          <p:nvPr/>
        </p:nvCxnSpPr>
        <p:spPr>
          <a:xfrm>
            <a:off x="8374862" y="1498454"/>
            <a:ext cx="146481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1070" name="Прямая со стрелкой 1069">
            <a:extLst>
              <a:ext uri="{FF2B5EF4-FFF2-40B4-BE49-F238E27FC236}">
                <a16:creationId xmlns:a16="http://schemas.microsoft.com/office/drawing/2014/main" id="{03BC7DA1-6B7C-0058-CE60-F1AFA3690B6E}"/>
              </a:ext>
            </a:extLst>
          </p:cNvPr>
          <p:cNvCxnSpPr>
            <a:cxnSpLocks/>
            <a:stCxn id="1033" idx="2"/>
            <a:endCxn id="1032" idx="0"/>
          </p:cNvCxnSpPr>
          <p:nvPr/>
        </p:nvCxnSpPr>
        <p:spPr>
          <a:xfrm flipH="1">
            <a:off x="6970426" y="1969289"/>
            <a:ext cx="1560026" cy="13277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1072" name="Прямая со стрелкой 1071">
            <a:extLst>
              <a:ext uri="{FF2B5EF4-FFF2-40B4-BE49-F238E27FC236}">
                <a16:creationId xmlns:a16="http://schemas.microsoft.com/office/drawing/2014/main" id="{EBFBF74E-5C3B-E050-A562-141ECB820E62}"/>
              </a:ext>
            </a:extLst>
          </p:cNvPr>
          <p:cNvCxnSpPr>
            <a:cxnSpLocks/>
            <a:stCxn id="1031" idx="3"/>
            <a:endCxn id="1034" idx="1"/>
          </p:cNvCxnSpPr>
          <p:nvPr/>
        </p:nvCxnSpPr>
        <p:spPr>
          <a:xfrm flipV="1">
            <a:off x="7549075" y="1856268"/>
            <a:ext cx="146481" cy="372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1073" name="Прямая со стрелкой 1072">
            <a:extLst>
              <a:ext uri="{FF2B5EF4-FFF2-40B4-BE49-F238E27FC236}">
                <a16:creationId xmlns:a16="http://schemas.microsoft.com/office/drawing/2014/main" id="{3363F9EE-429C-FCE8-81B4-9A0EA9B29A40}"/>
              </a:ext>
            </a:extLst>
          </p:cNvPr>
          <p:cNvCxnSpPr>
            <a:cxnSpLocks/>
            <a:stCxn id="1032" idx="3"/>
            <a:endCxn id="1038" idx="1"/>
          </p:cNvCxnSpPr>
          <p:nvPr/>
        </p:nvCxnSpPr>
        <p:spPr>
          <a:xfrm>
            <a:off x="7609883" y="2209782"/>
            <a:ext cx="153323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1074" name="Прямая со стрелкой 1073">
            <a:extLst>
              <a:ext uri="{FF2B5EF4-FFF2-40B4-BE49-F238E27FC236}">
                <a16:creationId xmlns:a16="http://schemas.microsoft.com/office/drawing/2014/main" id="{A26C9D35-752E-BA2D-9F11-AA04CDC78BEB}"/>
              </a:ext>
            </a:extLst>
          </p:cNvPr>
          <p:cNvCxnSpPr>
            <a:cxnSpLocks/>
            <a:stCxn id="1034" idx="3"/>
            <a:endCxn id="1033" idx="1"/>
          </p:cNvCxnSpPr>
          <p:nvPr/>
        </p:nvCxnSpPr>
        <p:spPr>
          <a:xfrm>
            <a:off x="8044318" y="1856268"/>
            <a:ext cx="146481" cy="529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1075" name="Прямая со стрелкой 1074">
            <a:extLst>
              <a:ext uri="{FF2B5EF4-FFF2-40B4-BE49-F238E27FC236}">
                <a16:creationId xmlns:a16="http://schemas.microsoft.com/office/drawing/2014/main" id="{566D2B55-5D74-B70A-DC31-79185EF997C9}"/>
              </a:ext>
            </a:extLst>
          </p:cNvPr>
          <p:cNvCxnSpPr>
            <a:cxnSpLocks/>
            <a:stCxn id="1038" idx="2"/>
            <a:endCxn id="1047" idx="0"/>
          </p:cNvCxnSpPr>
          <p:nvPr/>
        </p:nvCxnSpPr>
        <p:spPr>
          <a:xfrm flipH="1">
            <a:off x="6437417" y="2317504"/>
            <a:ext cx="1753382" cy="9598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1077" name="Прямая со стрелкой 1076">
            <a:extLst>
              <a:ext uri="{FF2B5EF4-FFF2-40B4-BE49-F238E27FC236}">
                <a16:creationId xmlns:a16="http://schemas.microsoft.com/office/drawing/2014/main" id="{0D564C22-9B12-F538-9C2C-BF8E77C880A1}"/>
              </a:ext>
            </a:extLst>
          </p:cNvPr>
          <p:cNvCxnSpPr>
            <a:cxnSpLocks/>
            <a:stCxn id="1050" idx="2"/>
            <a:endCxn id="1051" idx="0"/>
          </p:cNvCxnSpPr>
          <p:nvPr/>
        </p:nvCxnSpPr>
        <p:spPr>
          <a:xfrm flipH="1">
            <a:off x="7371509" y="2627514"/>
            <a:ext cx="1081988" cy="12797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graphicFrame>
        <p:nvGraphicFramePr>
          <p:cNvPr id="1082" name="Таблица 1081">
            <a:extLst>
              <a:ext uri="{FF2B5EF4-FFF2-40B4-BE49-F238E27FC236}">
                <a16:creationId xmlns:a16="http://schemas.microsoft.com/office/drawing/2014/main" id="{8519BFD3-9D7D-5C31-552A-46ECB093858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23619789"/>
              </p:ext>
            </p:extLst>
          </p:nvPr>
        </p:nvGraphicFramePr>
        <p:xfrm>
          <a:off x="6152370" y="1047854"/>
          <a:ext cx="2724715" cy="307599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2724715">
                  <a:extLst>
                    <a:ext uri="{9D8B030D-6E8A-4147-A177-3AD203B41FA5}">
                      <a16:colId xmlns:a16="http://schemas.microsoft.com/office/drawing/2014/main" val="1013992209"/>
                    </a:ext>
                  </a:extLst>
                </a:gridCol>
              </a:tblGrid>
              <a:tr h="307599">
                <a:tc>
                  <a:txBody>
                    <a:bodyPr/>
                    <a:lstStyle/>
                    <a:p>
                      <a:pPr algn="ctr"/>
                      <a:r>
                        <a:rPr lang="ru-RU" sz="1200" dirty="0"/>
                        <a:t>Проведенная терапия (</a:t>
                      </a:r>
                      <a:r>
                        <a:rPr lang="en-US" sz="1200" dirty="0"/>
                        <a:t>NB2004</a:t>
                      </a:r>
                      <a:r>
                        <a:rPr lang="ru-RU" sz="1200" dirty="0"/>
                        <a:t>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50128911"/>
                  </a:ext>
                </a:extLst>
              </a:tr>
            </a:tbl>
          </a:graphicData>
        </a:graphic>
      </p:graphicFrame>
      <p:graphicFrame>
        <p:nvGraphicFramePr>
          <p:cNvPr id="1147" name="Таблица 1146">
            <a:extLst>
              <a:ext uri="{FF2B5EF4-FFF2-40B4-BE49-F238E27FC236}">
                <a16:creationId xmlns:a16="http://schemas.microsoft.com/office/drawing/2014/main" id="{12020EDB-8E30-D407-0499-4668447DCB7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53097929"/>
              </p:ext>
            </p:extLst>
          </p:nvPr>
        </p:nvGraphicFramePr>
        <p:xfrm>
          <a:off x="6199054" y="3931137"/>
          <a:ext cx="2678031" cy="973981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2678031">
                  <a:extLst>
                    <a:ext uri="{9D8B030D-6E8A-4147-A177-3AD203B41FA5}">
                      <a16:colId xmlns:a16="http://schemas.microsoft.com/office/drawing/2014/main" val="2420687703"/>
                    </a:ext>
                  </a:extLst>
                </a:gridCol>
              </a:tblGrid>
              <a:tr h="308376">
                <a:tc>
                  <a:txBody>
                    <a:bodyPr/>
                    <a:lstStyle/>
                    <a:p>
                      <a:pPr algn="ctr"/>
                      <a:r>
                        <a:rPr lang="ru-RU" sz="1200" dirty="0"/>
                        <a:t>Исход терапии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53242768"/>
                  </a:ext>
                </a:extLst>
              </a:tr>
              <a:tr h="66560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/>
                        <a:t>21</a:t>
                      </a:r>
                      <a:r>
                        <a:rPr lang="ru-RU" sz="900" dirty="0"/>
                        <a:t>.01.2025 г. выписан на паллиативное лечение по месту жительства в связи с отсутствием эффекта проводимой терапии. </a:t>
                      </a:r>
                      <a:r>
                        <a:rPr lang="ru-RU" sz="900" dirty="0">
                          <a:solidFill>
                            <a:srgbClr val="FF0000"/>
                          </a:solidFill>
                        </a:rPr>
                        <a:t>Дата смерти 12.02.2025 г.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56115139"/>
                  </a:ext>
                </a:extLst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1148" name="Таблица 1147">
                <a:extLst>
                  <a:ext uri="{FF2B5EF4-FFF2-40B4-BE49-F238E27FC236}">
                    <a16:creationId xmlns:a16="http://schemas.microsoft.com/office/drawing/2014/main" id="{F771C319-4A0A-26F5-51DA-B41A9FD6F783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519961579"/>
                  </p:ext>
                </p:extLst>
              </p:nvPr>
            </p:nvGraphicFramePr>
            <p:xfrm>
              <a:off x="6199055" y="3000738"/>
              <a:ext cx="2732931" cy="914400"/>
            </p:xfrm>
            <a:graphic>
              <a:graphicData uri="http://schemas.openxmlformats.org/drawingml/2006/table">
                <a:tbl>
                  <a:tblPr firstRow="1" bandRow="1">
                    <a:tableStyleId>{93296810-A885-4BE3-A3E7-6D5BEEA58F35}</a:tableStyleId>
                  </a:tblPr>
                  <a:tblGrid>
                    <a:gridCol w="2732931">
                      <a:extLst>
                        <a:ext uri="{9D8B030D-6E8A-4147-A177-3AD203B41FA5}">
                          <a16:colId xmlns:a16="http://schemas.microsoft.com/office/drawing/2014/main" val="3167520611"/>
                        </a:ext>
                      </a:extLst>
                    </a:gridCol>
                  </a:tblGrid>
                  <a:tr h="244219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200" dirty="0"/>
                            <a:t>MIBG</a:t>
                          </a:r>
                          <a:endParaRPr lang="ru-RU" sz="120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979949459"/>
                      </a:ext>
                    </a:extLst>
                  </a:tr>
                  <a:tr h="390321">
                    <a:tc>
                      <a:txBody>
                        <a:bodyPr/>
                        <a:lstStyle/>
                        <a:p>
                          <a:r>
                            <a:rPr lang="ru-RU" sz="900" dirty="0"/>
                            <a:t>В период с 04.10.2024 по 22.10.2024 гг. пациент прошел </a:t>
                          </a:r>
                          <a:r>
                            <a:rPr lang="en-US" sz="900" dirty="0"/>
                            <a:t>MIBG </a:t>
                          </a:r>
                          <a:r>
                            <a:rPr lang="ru-RU" sz="900" dirty="0"/>
                            <a:t>сканирование и терапию радиоактивным изотопом</a:t>
                          </a:r>
                          <a:r>
                            <a:rPr lang="en-US" sz="900" baseline="0" dirty="0"/>
                            <a:t> </a:t>
                          </a:r>
                          <a14:m>
                            <m:oMath xmlns:m="http://schemas.openxmlformats.org/officeDocument/2006/math">
                              <m:sSup>
                                <m:sSupPr>
                                  <m:ctrlPr>
                                    <a:rPr lang="pt-BR" sz="900" i="1" baseline="0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900" b="0" i="1" baseline="0" smtClean="0">
                                      <a:latin typeface="Cambria Math" panose="02040503050406030204" pitchFamily="18" charset="0"/>
                                    </a:rPr>
                                    <m:t>𝐼</m:t>
                                  </m:r>
                                </m:e>
                                <m:sup>
                                  <m:r>
                                    <a:rPr lang="en-US" sz="900" b="0" i="1" baseline="0" smtClean="0">
                                      <a:latin typeface="Cambria Math" panose="02040503050406030204" pitchFamily="18" charset="0"/>
                                    </a:rPr>
                                    <m:t>123</m:t>
                                  </m:r>
                                </m:sup>
                              </m:sSup>
                            </m:oMath>
                          </a14:m>
                          <a:r>
                            <a:rPr lang="en-US" sz="900" dirty="0"/>
                            <a:t> </a:t>
                          </a:r>
                          <a:r>
                            <a:rPr lang="ru-RU" sz="900" dirty="0"/>
                            <a:t>в</a:t>
                          </a:r>
                          <a:r>
                            <a:rPr lang="ru-RU" sz="900" baseline="0" dirty="0"/>
                            <a:t> клинике «</a:t>
                          </a:r>
                          <a:r>
                            <a:rPr lang="en-US" sz="900" baseline="0" dirty="0"/>
                            <a:t>Liv</a:t>
                          </a:r>
                          <a:r>
                            <a:rPr lang="ru-RU" sz="900" baseline="0" dirty="0"/>
                            <a:t>» г. Стамбул, Турция</a:t>
                          </a:r>
                          <a:endParaRPr lang="ru-RU" sz="90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159562079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1148" name="Таблица 1147">
                <a:extLst>
                  <a:ext uri="{FF2B5EF4-FFF2-40B4-BE49-F238E27FC236}">
                    <a16:creationId xmlns:a16="http://schemas.microsoft.com/office/drawing/2014/main" id="{F771C319-4A0A-26F5-51DA-B41A9FD6F783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519961579"/>
                  </p:ext>
                </p:extLst>
              </p:nvPr>
            </p:nvGraphicFramePr>
            <p:xfrm>
              <a:off x="6199055" y="3000738"/>
              <a:ext cx="2732931" cy="914400"/>
            </p:xfrm>
            <a:graphic>
              <a:graphicData uri="http://schemas.openxmlformats.org/drawingml/2006/table">
                <a:tbl>
                  <a:tblPr firstRow="1" bandRow="1">
                    <a:tableStyleId>{93296810-A885-4BE3-A3E7-6D5BEEA58F35}</a:tableStyleId>
                  </a:tblPr>
                  <a:tblGrid>
                    <a:gridCol w="2732931">
                      <a:extLst>
                        <a:ext uri="{9D8B030D-6E8A-4147-A177-3AD203B41FA5}">
                          <a16:colId xmlns:a16="http://schemas.microsoft.com/office/drawing/2014/main" val="3167520611"/>
                        </a:ext>
                      </a:extLst>
                    </a:gridCol>
                  </a:tblGrid>
                  <a:tr h="27432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200" dirty="0"/>
                            <a:t>MIBG</a:t>
                          </a:r>
                          <a:endParaRPr lang="ru-RU" sz="120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979949459"/>
                      </a:ext>
                    </a:extLst>
                  </a:tr>
                  <a:tr h="640080"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>
                        <a:blipFill>
                          <a:blip r:embed="rId8"/>
                          <a:stretch>
                            <a:fillRect l="-222" t="-43396" r="-889" b="-3774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159562079"/>
                      </a:ext>
                    </a:extLst>
                  </a:tr>
                </a:tbl>
              </a:graphicData>
            </a:graphic>
          </p:graphicFrame>
        </mc:Fallback>
      </mc:AlternateContent>
      <p:graphicFrame>
        <p:nvGraphicFramePr>
          <p:cNvPr id="1149" name="Таблица 1148">
            <a:extLst>
              <a:ext uri="{FF2B5EF4-FFF2-40B4-BE49-F238E27FC236}">
                <a16:creationId xmlns:a16="http://schemas.microsoft.com/office/drawing/2014/main" id="{6FE908BE-07D8-95A9-395B-BBC9ABA47BF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7644088"/>
              </p:ext>
            </p:extLst>
          </p:nvPr>
        </p:nvGraphicFramePr>
        <p:xfrm>
          <a:off x="6199054" y="4762579"/>
          <a:ext cx="2671051" cy="2054622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2671051">
                  <a:extLst>
                    <a:ext uri="{9D8B030D-6E8A-4147-A177-3AD203B41FA5}">
                      <a16:colId xmlns:a16="http://schemas.microsoft.com/office/drawing/2014/main" val="1001712410"/>
                    </a:ext>
                  </a:extLst>
                </a:gridCol>
              </a:tblGrid>
              <a:tr h="275993">
                <a:tc>
                  <a:txBody>
                    <a:bodyPr/>
                    <a:lstStyle/>
                    <a:p>
                      <a:pPr algn="ctr"/>
                      <a:r>
                        <a:rPr lang="ru-RU" sz="1200" dirty="0"/>
                        <a:t>Заключение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22352303"/>
                  </a:ext>
                </a:extLst>
              </a:tr>
              <a:tr h="1778629">
                <a:tc>
                  <a:txBody>
                    <a:bodyPr/>
                    <a:lstStyle/>
                    <a:p>
                      <a:pPr algn="just"/>
                      <a:r>
                        <a:rPr lang="ru-RU" sz="1000" dirty="0"/>
                        <a:t>Клинический случай демонстрирует агрессивное течение первично генерализованной нейробластомы IV стадии у ребёнка. Несмотря на проведение комплексного лечения (ПХТ, операция, аутотрансплантация, MIBG-терапия), стойкого эффекта достичь не удалось. Случай подчёркивает неблагоприятный прогноз данной формы опухоли и необходимость совершенствования подходов к терапии и ранней диагностике.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52523616"/>
                  </a:ext>
                </a:extLst>
              </a:tr>
            </a:tbl>
          </a:graphicData>
        </a:graphic>
      </p:graphicFrame>
      <p:sp>
        <p:nvSpPr>
          <p:cNvPr id="1150" name="TextBox 1149">
            <a:extLst>
              <a:ext uri="{FF2B5EF4-FFF2-40B4-BE49-F238E27FC236}">
                <a16:creationId xmlns:a16="http://schemas.microsoft.com/office/drawing/2014/main" id="{45C586D1-2F70-00AF-8A2C-AEC0C12544DE}"/>
              </a:ext>
            </a:extLst>
          </p:cNvPr>
          <p:cNvSpPr txBox="1"/>
          <p:nvPr/>
        </p:nvSpPr>
        <p:spPr>
          <a:xfrm>
            <a:off x="9241430" y="6007409"/>
            <a:ext cx="2809452" cy="8463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8600" indent="-228600">
              <a:buAutoNum type="arabicPeriod"/>
            </a:pPr>
            <a:r>
              <a:rPr lang="ru-RU" sz="700" dirty="0"/>
              <a:t>Алиев М.Д., Поляков В.Г. Злокачественные опухоли у детей. Онкология. Национальное руководство. Под ред. В.М. </a:t>
            </a:r>
            <a:r>
              <a:rPr lang="ru-RU" sz="700" dirty="0" err="1"/>
              <a:t>Чиссова</a:t>
            </a:r>
            <a:r>
              <a:rPr lang="ru-RU" sz="700" dirty="0"/>
              <a:t>, М.М. Давыдова. М.: ГЭОТАР-Медиа. 2008. С. 956–962. </a:t>
            </a:r>
          </a:p>
          <a:p>
            <a:pPr marL="228600" indent="-228600">
              <a:buAutoNum type="arabicPeriod"/>
            </a:pPr>
            <a:r>
              <a:rPr lang="en-US" sz="700" dirty="0"/>
              <a:t>Federico S.M., Brady S.L., </a:t>
            </a:r>
            <a:r>
              <a:rPr lang="en-US" sz="700" dirty="0" err="1"/>
              <a:t>Pappo</a:t>
            </a:r>
            <a:r>
              <a:rPr lang="en-US" sz="700" dirty="0"/>
              <a:t> A., Wu J., Mao S., McPherson V.J., Young A., Furman W.L., Kaufman R., Kaste S. The role of chest computed tomography (CT) as a surveillance tool in children with high-risk neuroblastoma. Blood Cancer. 2015 Jan 13. </a:t>
            </a:r>
            <a:endParaRPr lang="ru-RU" sz="700" dirty="0"/>
          </a:p>
        </p:txBody>
      </p:sp>
      <p:sp>
        <p:nvSpPr>
          <p:cNvPr id="1151" name="AutoShape 2" descr="Выходное изображение">
            <a:extLst>
              <a:ext uri="{FF2B5EF4-FFF2-40B4-BE49-F238E27FC236}">
                <a16:creationId xmlns:a16="http://schemas.microsoft.com/office/drawing/2014/main" id="{06628B58-37D0-E361-39F0-D14E4D626D4E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43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1153" name="Рисунок 1152">
            <a:extLst>
              <a:ext uri="{FF2B5EF4-FFF2-40B4-BE49-F238E27FC236}">
                <a16:creationId xmlns:a16="http://schemas.microsoft.com/office/drawing/2014/main" id="{82698DB9-F51B-6F1E-4BAD-4DFE471D4195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81025" y="4714547"/>
            <a:ext cx="5816529" cy="1975746"/>
          </a:xfrm>
          <a:prstGeom prst="rect">
            <a:avLst/>
          </a:prstGeom>
        </p:spPr>
      </p:pic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478C9ABF-8FEE-4156-8392-410BF3E28221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23985" y="0"/>
            <a:ext cx="792365" cy="9976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56657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1136</TotalTime>
  <Words>605</Words>
  <Application>Microsoft Office PowerPoint</Application>
  <PresentationFormat>Широкоэкранный</PresentationFormat>
  <Paragraphs>38</Paragraphs>
  <Slides>1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7" baseType="lpstr">
      <vt:lpstr>Arial</vt:lpstr>
      <vt:lpstr>Arial Narrow</vt:lpstr>
      <vt:lpstr>Calibri</vt:lpstr>
      <vt:lpstr>Calibri Light</vt:lpstr>
      <vt:lpstr>Cambria Math</vt:lpstr>
      <vt:lpstr>Тема Office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Biostar</dc:creator>
  <cp:lastModifiedBy>Нурдаулет Кобейсин</cp:lastModifiedBy>
  <cp:revision>10</cp:revision>
  <dcterms:created xsi:type="dcterms:W3CDTF">2025-10-13T05:34:47Z</dcterms:created>
  <dcterms:modified xsi:type="dcterms:W3CDTF">2025-10-22T09:35:39Z</dcterms:modified>
</cp:coreProperties>
</file>